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20" r:id="rId4"/>
  </p:sldMasterIdLst>
  <p:sldIdLst>
    <p:sldId id="256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59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3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4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3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0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7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5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9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303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33" y="5169169"/>
            <a:ext cx="10475478" cy="883524"/>
          </a:xfrm>
          <a:prstGeom prst="parallelogram">
            <a:avLst>
              <a:gd name="adj" fmla="val 99234"/>
            </a:avLst>
          </a:prstGeom>
        </p:spPr>
        <p:txBody>
          <a:bodyPr wrap="none" lIns="0" rIns="0">
            <a:noAutofit/>
          </a:bodyPr>
          <a:lstStyle/>
          <a:p>
            <a:r>
              <a:rPr lang="en-US" sz="2800" dirty="0" smtClean="0"/>
              <a:t>By: Mohammad Ahsan, Muhammad Talha, Zeyad Ahmed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3BF26-26FC-4F20-AF97-D90A981A6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589" y="5007362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3" y="1250035"/>
            <a:ext cx="10058400" cy="21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288" y="1885285"/>
            <a:ext cx="4447208" cy="399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45" y="2829889"/>
            <a:ext cx="4859247" cy="21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788" y="3655759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Technologies Used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272324"/>
              </p:ext>
            </p:extLst>
          </p:nvPr>
        </p:nvGraphicFramePr>
        <p:xfrm>
          <a:off x="2337439" y="1608502"/>
          <a:ext cx="7950680" cy="174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340">
                  <a:extLst>
                    <a:ext uri="{9D8B030D-6E8A-4147-A177-3AD203B41FA5}">
                      <a16:colId xmlns:a16="http://schemas.microsoft.com/office/drawing/2014/main" val="4183404353"/>
                    </a:ext>
                  </a:extLst>
                </a:gridCol>
                <a:gridCol w="3975340">
                  <a:extLst>
                    <a:ext uri="{9D8B030D-6E8A-4147-A177-3AD203B41FA5}">
                      <a16:colId xmlns:a16="http://schemas.microsoft.com/office/drawing/2014/main" val="2110619426"/>
                    </a:ext>
                  </a:extLst>
                </a:gridCol>
              </a:tblGrid>
              <a:tr h="4371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Pair-</a:t>
                      </a:r>
                      <a:r>
                        <a:rPr lang="en-US" dirty="0" err="1" smtClean="0"/>
                        <a:t>adox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Existing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82577"/>
                  </a:ext>
                </a:extLst>
              </a:tr>
              <a:tr h="4371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r>
                        <a:rPr lang="en-US" baseline="0" dirty="0" smtClean="0"/>
                        <a:t>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Relatively</a:t>
                      </a:r>
                      <a:r>
                        <a:rPr lang="en-US" baseline="0" dirty="0" smtClean="0"/>
                        <a:t> complicated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39142"/>
                  </a:ext>
                </a:extLst>
              </a:tr>
              <a:tr h="43716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Simple filtering of shoes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Filters</a:t>
                      </a:r>
                      <a:r>
                        <a:rPr lang="en-US" baseline="0" dirty="0" smtClean="0"/>
                        <a:t> aren’t structured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9686"/>
                  </a:ext>
                </a:extLst>
              </a:tr>
              <a:tr h="4371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technologies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Rely on outdated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670254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 txBox="1">
            <a:spLocks/>
          </p:cNvSpPr>
          <p:nvPr/>
        </p:nvSpPr>
        <p:spPr>
          <a:xfrm>
            <a:off x="2329788" y="771282"/>
            <a:ext cx="8460132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Comparison with existing systems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778" l="9778" r="89778">
                        <a14:foregroundMark x1="23111" y1="8000" x2="72000" y2="8000"/>
                        <a14:foregroundMark x1="35111" y1="39556" x2="35111" y2="39556"/>
                        <a14:foregroundMark x1="32889" y1="40889" x2="33778" y2="53333"/>
                        <a14:foregroundMark x1="35111" y1="59556" x2="64444" y2="58667"/>
                        <a14:foregroundMark x1="64444" y1="62667" x2="63556" y2="74667"/>
                        <a14:foregroundMark x1="35111" y1="73333" x2="37778" y2="79111"/>
                        <a14:foregroundMark x1="39111" y1="40889" x2="69778" y2="38667"/>
                        <a14:backgroundMark x1="38222" y1="8000" x2="38222" y2="8000"/>
                        <a14:backgroundMark x1="66667" y1="4444" x2="66667" y2="4444"/>
                        <a14:backgroundMark x1="36889" y1="8000" x2="35111" y2="889"/>
                        <a14:backgroundMark x1="45333" y1="5778" x2="49778" y2="7111"/>
                        <a14:backgroundMark x1="56000" y1="10222" x2="55556" y2="8444"/>
                        <a14:backgroundMark x1="49333" y1="7556" x2="48889" y2="12000"/>
                        <a14:backgroundMark x1="38222" y1="6667" x2="38222" y2="10667"/>
                        <a14:backgroundMark x1="34667" y1="8889" x2="40000" y2="7556"/>
                        <a14:backgroundMark x1="66667" y1="8000" x2="67111" y2="9333"/>
                        <a14:backgroundMark x1="60889" y1="9333" x2="60889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73" y="4434309"/>
            <a:ext cx="1705233" cy="1705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6508" y1="2247" x2="26455" y2="2247"/>
                        <a14:foregroundMark x1="26984" y1="4494" x2="26984" y2="10861"/>
                        <a14:foregroundMark x1="53439" y1="2622" x2="43386" y2="1873"/>
                        <a14:foregroundMark x1="43915" y1="3371" x2="44444" y2="6742"/>
                        <a14:foregroundMark x1="44444" y1="6742" x2="53968" y2="6742"/>
                        <a14:foregroundMark x1="53968" y1="6742" x2="53968" y2="11610"/>
                        <a14:foregroundMark x1="53439" y1="11610" x2="52381" y2="10861"/>
                        <a14:foregroundMark x1="61376" y1="11610" x2="71429" y2="11610"/>
                        <a14:foregroundMark x1="71429" y1="7491" x2="71429" y2="10112"/>
                        <a14:foregroundMark x1="62434" y1="6742" x2="70899" y2="6742"/>
                        <a14:foregroundMark x1="62963" y1="2247" x2="73016" y2="2247"/>
                        <a14:foregroundMark x1="24868" y1="37828" x2="72487" y2="37828"/>
                        <a14:foregroundMark x1="73016" y1="39326" x2="68254" y2="73783"/>
                        <a14:foregroundMark x1="28571" y1="69288" x2="32804" y2="75655"/>
                        <a14:foregroundMark x1="33333" y1="76030" x2="69841" y2="76030"/>
                        <a14:foregroundMark x1="22751" y1="56929" x2="62963" y2="56554"/>
                        <a14:foregroundMark x1="27513" y1="11236" x2="35979" y2="10861"/>
                        <a14:foregroundMark x1="43386" y1="11610" x2="49735" y2="11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90" y="4295306"/>
            <a:ext cx="1305470" cy="18442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1" b="98544" l="6939" r="92653">
                        <a14:foregroundMark x1="32653" y1="32524" x2="54286" y2="49515"/>
                        <a14:foregroundMark x1="46531" y1="39320" x2="52245" y2="32524"/>
                        <a14:foregroundMark x1="56735" y1="49029" x2="65306" y2="39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73" y="4131672"/>
            <a:ext cx="1873842" cy="15755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1" b="97359" l="3121" r="97599">
                        <a14:foregroundMark x1="33974" y1="21369" x2="29652" y2="69628"/>
                        <a14:foregroundMark x1="35174" y1="30012" x2="37455" y2="56903"/>
                        <a14:foregroundMark x1="14286" y1="68667" x2="28932" y2="68427"/>
                        <a14:foregroundMark x1="53902" y1="67467" x2="78872" y2="67827"/>
                        <a14:foregroundMark x1="80792" y1="63986" x2="79832" y2="50060"/>
                        <a14:foregroundMark x1="74550" y1="47539" x2="56423" y2="34454"/>
                        <a14:foregroundMark x1="58343" y1="25930" x2="77071" y2="22209"/>
                        <a14:foregroundMark x1="66987" y1="20408" x2="80432" y2="21609"/>
                        <a14:foregroundMark x1="59544" y1="26291" x2="57983" y2="42257"/>
                        <a14:foregroundMark x1="84154" y1="50060" x2="84514" y2="63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28" y="4022790"/>
            <a:ext cx="1916227" cy="19162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61" y="2954275"/>
            <a:ext cx="2682062" cy="268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699" y="5156515"/>
            <a:ext cx="1513958" cy="1513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44" y="5550870"/>
            <a:ext cx="2185764" cy="11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20087"/>
            <a:ext cx="7958331" cy="1077229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anchor="ctr">
            <a:normAutofit fontScale="90000"/>
          </a:bodyPr>
          <a:lstStyle/>
          <a:p>
            <a:pPr algn="l"/>
            <a:r>
              <a:rPr lang="en-US" sz="5400" b="1" dirty="0" smtClean="0"/>
              <a:t>Problems faced 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897317"/>
            <a:ext cx="4907361" cy="45949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Work Division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Deciding on what technologies to use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Backend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Image storing in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Responsiveness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/>
              <a:t>HTML to PHP conversion decision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 smtClean="0"/>
          </a:p>
          <a:p>
            <a:pPr marL="342900" indent="-342900">
              <a:buFont typeface="+mj-lt"/>
              <a:buAutoNum type="arabicPeriod"/>
            </a:pP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41457"/>
              </p:ext>
            </p:extLst>
          </p:nvPr>
        </p:nvGraphicFramePr>
        <p:xfrm>
          <a:off x="2272567" y="1523248"/>
          <a:ext cx="7589274" cy="141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758">
                  <a:extLst>
                    <a:ext uri="{9D8B030D-6E8A-4147-A177-3AD203B41FA5}">
                      <a16:colId xmlns:a16="http://schemas.microsoft.com/office/drawing/2014/main" val="818503877"/>
                    </a:ext>
                  </a:extLst>
                </a:gridCol>
                <a:gridCol w="2529758">
                  <a:extLst>
                    <a:ext uri="{9D8B030D-6E8A-4147-A177-3AD203B41FA5}">
                      <a16:colId xmlns:a16="http://schemas.microsoft.com/office/drawing/2014/main" val="1611309077"/>
                    </a:ext>
                  </a:extLst>
                </a:gridCol>
                <a:gridCol w="2529758">
                  <a:extLst>
                    <a:ext uri="{9D8B030D-6E8A-4147-A177-3AD203B41FA5}">
                      <a16:colId xmlns:a16="http://schemas.microsoft.com/office/drawing/2014/main" val="1415000424"/>
                    </a:ext>
                  </a:extLst>
                </a:gridCol>
              </a:tblGrid>
              <a:tr h="4075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Talha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Ahsan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Zeyad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35541"/>
                  </a:ext>
                </a:extLst>
              </a:tr>
              <a:tr h="10049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Basic</a:t>
                      </a:r>
                      <a:r>
                        <a:rPr lang="en-US" baseline="0" dirty="0" smtClean="0"/>
                        <a:t> structure and designing of each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Designing</a:t>
                      </a:r>
                      <a:r>
                        <a:rPr lang="en-US" baseline="0" dirty="0" smtClean="0"/>
                        <a:t> and responsiveness of each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Integrating backend with the frontend</a:t>
                      </a:r>
                      <a:r>
                        <a:rPr lang="en-US" baseline="0" dirty="0" smtClean="0"/>
                        <a:t> and database management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82206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567" y="435077"/>
            <a:ext cx="4019950" cy="816207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anchor="ctr">
            <a:noAutofit/>
          </a:bodyPr>
          <a:lstStyle/>
          <a:p>
            <a:pPr algn="l"/>
            <a:r>
              <a:rPr lang="en-US" sz="4400" b="1" dirty="0" smtClean="0"/>
              <a:t>Roles</a:t>
            </a:r>
            <a:endParaRPr lang="en-US" sz="44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 txBox="1">
            <a:spLocks/>
          </p:cNvSpPr>
          <p:nvPr/>
        </p:nvSpPr>
        <p:spPr>
          <a:xfrm>
            <a:off x="1573080" y="3512129"/>
            <a:ext cx="7799520" cy="891429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vert="horz" lIns="504000" tIns="10800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/>
              <a:t>Add on knowledge</a:t>
            </a:r>
            <a:endParaRPr lang="en-US" sz="54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 txBox="1">
            <a:spLocks/>
          </p:cNvSpPr>
          <p:nvPr/>
        </p:nvSpPr>
        <p:spPr>
          <a:xfrm>
            <a:off x="1573080" y="4788567"/>
            <a:ext cx="9231278" cy="157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b="1" dirty="0" smtClean="0"/>
              <a:t>Google is a man’s best friend</a:t>
            </a:r>
          </a:p>
          <a:p>
            <a:pPr marL="342900" indent="-342900">
              <a:buAutoNum type="arabicPeriod"/>
            </a:pPr>
            <a:r>
              <a:rPr lang="en-US" sz="1800" b="1" dirty="0" smtClean="0"/>
              <a:t>HTML is very detailed</a:t>
            </a:r>
          </a:p>
          <a:p>
            <a:pPr marL="342900" indent="-342900">
              <a:buAutoNum type="arabicPeriod"/>
            </a:pPr>
            <a:r>
              <a:rPr lang="en-US" sz="1800" b="1" dirty="0" smtClean="0"/>
              <a:t>Cloud is very usefu</a:t>
            </a:r>
            <a:r>
              <a:rPr lang="en-US" sz="1800" b="1" dirty="0"/>
              <a:t>l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5556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352" y="735871"/>
            <a:ext cx="4127721" cy="695765"/>
          </a:xfrm>
          <a:prstGeom prst="parallelogram">
            <a:avLst>
              <a:gd name="adj" fmla="val 99596"/>
            </a:avLst>
          </a:prstGeom>
          <a:solidFill>
            <a:schemeClr val="tx1">
              <a:alpha val="20000"/>
            </a:schemeClr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F0EB18-1E7B-44E3-8DEA-7DE98E1CF9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grpSp>
        <p:nvGrpSpPr>
          <p:cNvPr id="6" name="Group 5" descr="Icon Bullets"/>
          <p:cNvGrpSpPr/>
          <p:nvPr/>
        </p:nvGrpSpPr>
        <p:grpSpPr>
          <a:xfrm>
            <a:off x="2491581" y="4363352"/>
            <a:ext cx="8214466" cy="720000"/>
            <a:chOff x="2483125" y="4403694"/>
            <a:chExt cx="8214466" cy="720000"/>
          </a:xfrm>
        </p:grpSpPr>
        <p:sp>
          <p:nvSpPr>
            <p:cNvPr id="9" name="Freeform 8"/>
            <p:cNvSpPr/>
            <p:nvPr/>
          </p:nvSpPr>
          <p:spPr>
            <a:xfrm>
              <a:off x="2483125" y="4403694"/>
              <a:ext cx="2452079" cy="720000"/>
            </a:xfrm>
            <a:custGeom>
              <a:avLst/>
              <a:gdLst>
                <a:gd name="connsiteX0" fmla="*/ 0 w 2452079"/>
                <a:gd name="connsiteY0" fmla="*/ 0 h 720000"/>
                <a:gd name="connsiteX1" fmla="*/ 2452079 w 2452079"/>
                <a:gd name="connsiteY1" fmla="*/ 0 h 720000"/>
                <a:gd name="connsiteX2" fmla="*/ 2452079 w 2452079"/>
                <a:gd name="connsiteY2" fmla="*/ 720000 h 720000"/>
                <a:gd name="connsiteX3" fmla="*/ 0 w 2452079"/>
                <a:gd name="connsiteY3" fmla="*/ 720000 h 720000"/>
                <a:gd name="connsiteX4" fmla="*/ 0 w 24520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079" h="720000">
                  <a:moveTo>
                    <a:pt x="0" y="0"/>
                  </a:moveTo>
                  <a:lnTo>
                    <a:pt x="2452079" y="0"/>
                  </a:lnTo>
                  <a:lnTo>
                    <a:pt x="24520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noProof="0" dirty="0" smtClean="0"/>
                <a:t>Untapped Market</a:t>
              </a:r>
              <a:endParaRPr lang="en-US" sz="1800" kern="1200" noProof="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64319" y="4403694"/>
              <a:ext cx="2452079" cy="720000"/>
            </a:xfrm>
            <a:custGeom>
              <a:avLst/>
              <a:gdLst>
                <a:gd name="connsiteX0" fmla="*/ 0 w 2452079"/>
                <a:gd name="connsiteY0" fmla="*/ 0 h 720000"/>
                <a:gd name="connsiteX1" fmla="*/ 2452079 w 2452079"/>
                <a:gd name="connsiteY1" fmla="*/ 0 h 720000"/>
                <a:gd name="connsiteX2" fmla="*/ 2452079 w 2452079"/>
                <a:gd name="connsiteY2" fmla="*/ 720000 h 720000"/>
                <a:gd name="connsiteX3" fmla="*/ 0 w 2452079"/>
                <a:gd name="connsiteY3" fmla="*/ 720000 h 720000"/>
                <a:gd name="connsiteX4" fmla="*/ 0 w 24520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079" h="720000">
                  <a:moveTo>
                    <a:pt x="0" y="0"/>
                  </a:moveTo>
                  <a:lnTo>
                    <a:pt x="2452079" y="0"/>
                  </a:lnTo>
                  <a:lnTo>
                    <a:pt x="24520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noProof="0" dirty="0" smtClean="0"/>
                <a:t>Growing Market</a:t>
              </a:r>
              <a:endParaRPr lang="en-US" sz="1800" kern="1200" noProof="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245512" y="4403694"/>
              <a:ext cx="2452079" cy="720000"/>
            </a:xfrm>
            <a:custGeom>
              <a:avLst/>
              <a:gdLst>
                <a:gd name="connsiteX0" fmla="*/ 0 w 2452079"/>
                <a:gd name="connsiteY0" fmla="*/ 0 h 720000"/>
                <a:gd name="connsiteX1" fmla="*/ 2452079 w 2452079"/>
                <a:gd name="connsiteY1" fmla="*/ 0 h 720000"/>
                <a:gd name="connsiteX2" fmla="*/ 2452079 w 2452079"/>
                <a:gd name="connsiteY2" fmla="*/ 720000 h 720000"/>
                <a:gd name="connsiteX3" fmla="*/ 0 w 2452079"/>
                <a:gd name="connsiteY3" fmla="*/ 720000 h 720000"/>
                <a:gd name="connsiteX4" fmla="*/ 0 w 24520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079" h="720000">
                  <a:moveTo>
                    <a:pt x="0" y="0"/>
                  </a:moveTo>
                  <a:lnTo>
                    <a:pt x="2452079" y="0"/>
                  </a:lnTo>
                  <a:lnTo>
                    <a:pt x="24520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noProof="0" dirty="0" smtClean="0"/>
                <a:t>Long term investment</a:t>
              </a:r>
              <a:endParaRPr lang="en-US" sz="1800" kern="1200" noProof="0" dirty="0"/>
            </a:p>
          </p:txBody>
        </p:sp>
      </p:grpSp>
      <p:sp>
        <p:nvSpPr>
          <p:cNvPr id="4" name="Up Arrow 3"/>
          <p:cNvSpPr/>
          <p:nvPr/>
        </p:nvSpPr>
        <p:spPr>
          <a:xfrm>
            <a:off x="6249190" y="2943461"/>
            <a:ext cx="699247" cy="1021976"/>
          </a:xfrm>
          <a:prstGeom prst="up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231" y1="34021" x2="34231" y2="34021"/>
                        <a14:foregroundMark x1="20385" y1="50515" x2="20385" y2="50515"/>
                        <a14:foregroundMark x1="23077" y1="53093" x2="53462" y2="23196"/>
                        <a14:foregroundMark x1="36154" y1="28351" x2="36154" y2="28351"/>
                        <a14:foregroundMark x1="11154" y1="48454" x2="46538" y2="14433"/>
                        <a14:foregroundMark x1="23846" y1="41753" x2="26538" y2="44845"/>
                        <a14:foregroundMark x1="9615" y1="62887" x2="20000" y2="65979"/>
                        <a14:foregroundMark x1="74615" y1="72680" x2="74615" y2="72680"/>
                        <a14:foregroundMark x1="82308" y1="65979" x2="88846" y2="60309"/>
                        <a14:foregroundMark x1="25385" y1="87629" x2="55385" y2="87629"/>
                        <a14:foregroundMark x1="54231" y1="85567" x2="72692" y2="75258"/>
                        <a14:foregroundMark x1="24231" y1="86598" x2="18462" y2="79897"/>
                        <a14:foregroundMark x1="43462" y1="62887" x2="60769" y2="40722"/>
                        <a14:foregroundMark x1="33077" y1="62887" x2="46154" y2="68041"/>
                        <a14:foregroundMark x1="37692" y1="70619" x2="37692" y2="70619"/>
                        <a14:foregroundMark x1="28462" y1="72680" x2="66154" y2="27320"/>
                        <a14:foregroundMark x1="66538" y1="29381" x2="41538" y2="73196"/>
                        <a14:foregroundMark x1="43846" y1="70619" x2="54615" y2="74742"/>
                        <a14:foregroundMark x1="92308" y1="50515" x2="92308" y2="58763"/>
                        <a14:foregroundMark x1="70385" y1="35567" x2="58462" y2="50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595" y="2904479"/>
            <a:ext cx="1947974" cy="1453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840" l="9665" r="899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44" y="2831792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&amp;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1463041"/>
            <a:ext cx="7796540" cy="5152840"/>
          </a:xfrm>
        </p:spPr>
        <p:txBody>
          <a:bodyPr/>
          <a:lstStyle/>
          <a:p>
            <a:r>
              <a:rPr lang="en-US" dirty="0" smtClean="0"/>
              <a:t>Navigation Bar</a:t>
            </a:r>
          </a:p>
          <a:p>
            <a:endParaRPr lang="en-US" dirty="0" smtClean="0"/>
          </a:p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Landing page</a:t>
            </a:r>
          </a:p>
          <a:p>
            <a:pPr lvl="1"/>
            <a:r>
              <a:rPr lang="en-US" dirty="0" smtClean="0"/>
              <a:t>About Us page</a:t>
            </a:r>
          </a:p>
          <a:p>
            <a:pPr lvl="1"/>
            <a:r>
              <a:rPr lang="en-US" dirty="0" smtClean="0"/>
              <a:t>Collection page</a:t>
            </a:r>
          </a:p>
          <a:p>
            <a:pPr lvl="1"/>
            <a:r>
              <a:rPr lang="en-US" dirty="0" smtClean="0"/>
              <a:t>History page</a:t>
            </a:r>
          </a:p>
          <a:p>
            <a:pPr lvl="1"/>
            <a:r>
              <a:rPr lang="en-US" dirty="0" smtClean="0"/>
              <a:t>Cart </a:t>
            </a:r>
            <a:r>
              <a:rPr lang="en-US" dirty="0" smtClean="0"/>
              <a:t>page</a:t>
            </a:r>
          </a:p>
          <a:p>
            <a:pPr lvl="1"/>
            <a:r>
              <a:rPr lang="en-US" dirty="0" smtClean="0"/>
              <a:t>Form Page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8" y="1885285"/>
            <a:ext cx="7452632" cy="3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313149"/>
            <a:ext cx="7796212" cy="3476303"/>
          </a:xfrm>
        </p:spPr>
      </p:pic>
    </p:spTree>
    <p:extLst>
      <p:ext uri="{BB962C8B-B14F-4D97-AF65-F5344CB8AC3E}">
        <p14:creationId xmlns:p14="http://schemas.microsoft.com/office/powerpoint/2010/main" val="155690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308763"/>
            <a:ext cx="7796212" cy="3485075"/>
          </a:xfrm>
        </p:spPr>
      </p:pic>
    </p:spTree>
    <p:extLst>
      <p:ext uri="{BB962C8B-B14F-4D97-AF65-F5344CB8AC3E}">
        <p14:creationId xmlns:p14="http://schemas.microsoft.com/office/powerpoint/2010/main" val="414535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299503"/>
            <a:ext cx="7796212" cy="3503594"/>
          </a:xfrm>
        </p:spPr>
      </p:pic>
    </p:spTree>
    <p:extLst>
      <p:ext uri="{BB962C8B-B14F-4D97-AF65-F5344CB8AC3E}">
        <p14:creationId xmlns:p14="http://schemas.microsoft.com/office/powerpoint/2010/main" val="375469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302177"/>
            <a:ext cx="7796212" cy="3498247"/>
          </a:xfrm>
        </p:spPr>
      </p:pic>
    </p:spTree>
    <p:extLst>
      <p:ext uri="{BB962C8B-B14F-4D97-AF65-F5344CB8AC3E}">
        <p14:creationId xmlns:p14="http://schemas.microsoft.com/office/powerpoint/2010/main" val="1655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303663"/>
            <a:ext cx="7796212" cy="3495274"/>
          </a:xfrm>
        </p:spPr>
      </p:pic>
    </p:spTree>
    <p:extLst>
      <p:ext uri="{BB962C8B-B14F-4D97-AF65-F5344CB8AC3E}">
        <p14:creationId xmlns:p14="http://schemas.microsoft.com/office/powerpoint/2010/main" val="382407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296229"/>
            <a:ext cx="7796212" cy="3510143"/>
          </a:xfrm>
        </p:spPr>
      </p:pic>
    </p:spTree>
    <p:extLst>
      <p:ext uri="{BB962C8B-B14F-4D97-AF65-F5344CB8AC3E}">
        <p14:creationId xmlns:p14="http://schemas.microsoft.com/office/powerpoint/2010/main" val="420321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0C3BE9-B80F-42DD-B3CF-AC060017D1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A758F0-393B-4B1D-982C-AD52A38C8387}">
  <ds:schemaRefs>
    <ds:schemaRef ds:uri="http://purl.org/dc/elements/1.1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7453241-7E3B-42A5-BE0A-EDA7F3D10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146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By: Mohammad Ahsan, Muhammad Talha, Zeyad Ahmed</vt:lpstr>
      <vt:lpstr>Motivation</vt:lpstr>
      <vt:lpstr>Organization &amp; Flow</vt:lpstr>
      <vt:lpstr>Landing page</vt:lpstr>
      <vt:lpstr>About Us page</vt:lpstr>
      <vt:lpstr>Collection page</vt:lpstr>
      <vt:lpstr>History page</vt:lpstr>
      <vt:lpstr>Cart page</vt:lpstr>
      <vt:lpstr>Form page</vt:lpstr>
      <vt:lpstr>Responsiveness</vt:lpstr>
      <vt:lpstr>Technologies Used</vt:lpstr>
      <vt:lpstr>Problems faced </vt:lpstr>
      <vt:lpstr>Roles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2018-12-19T06:55:16Z</dcterms:created>
  <dcterms:modified xsi:type="dcterms:W3CDTF">2018-12-21T11:01:27Z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